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0" r:id="rId5"/>
    <p:sldId id="283" r:id="rId6"/>
    <p:sldId id="261" r:id="rId7"/>
    <p:sldId id="285" r:id="rId8"/>
    <p:sldId id="286" r:id="rId9"/>
    <p:sldId id="28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2b4c39f1-7fb9-4131-a918-afcf0d94e580/assets/audio/06_u1__l7_rules__rules_2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hyperlink" Target="https://www.e-sfera.hr/dodatni-digitalni-sadrzaji/2b4c39f1-7fb9-4131-a918-afcf0d94e580/assets/audio/06_u1__l7_rules__rules_2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hyperlink" Target="https://www.e-sfera.hr/dodatni-digitalni-sadrzaji/2b4c39f1-7fb9-4131-a918-afcf0d94e580/assets/audio/06_u1__l7_rules__rules_2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e30ecgwc2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4713" y="1485914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1;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With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you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from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the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start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440" y="3287722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Rules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,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rules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8257">
            <a:off x="638343" y="1325602"/>
            <a:ext cx="3230789" cy="43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8"/>
            <a:ext cx="5124964" cy="683946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30EE1A-D0BF-4061-8748-B91F9ED88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1" y="3040320"/>
            <a:ext cx="10930657" cy="346661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273039" y="543380"/>
            <a:ext cx="6551691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>
              <a:hlinkClick r:id="rId6"/>
            </a:endParaRPr>
          </a:p>
          <a:p>
            <a:pPr marL="0" indent="0">
              <a:buNone/>
            </a:pPr>
            <a:endParaRPr lang="hr-HR" sz="2000" i="1" dirty="0">
              <a:hlinkClick r:id="rId6"/>
            </a:endParaRPr>
          </a:p>
          <a:p>
            <a:pPr marL="0" indent="0">
              <a:buNone/>
            </a:pPr>
            <a:endParaRPr lang="hr-HR" sz="2000" i="1" dirty="0">
              <a:hlinkClick r:id="rId6"/>
            </a:endParaRPr>
          </a:p>
          <a:p>
            <a:pPr marL="0" indent="0">
              <a:buNone/>
            </a:pPr>
            <a:r>
              <a:rPr lang="hr-HR" sz="2000" i="1" dirty="0">
                <a:hlinkClick r:id="rId6"/>
              </a:rPr>
              <a:t>https://www.e-sfera.hr/dodatni-digitalni-sadrzaji/2b4c39f1-7fb9-4131-a918-afcf0d94e580/assets/audio/06_u1__l7_rules__rules_2.mp3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1ABC0B8-904E-4A5B-904C-ABDDEA0E1612}"/>
              </a:ext>
            </a:extLst>
          </p:cNvPr>
          <p:cNvSpPr txBox="1">
            <a:spLocks/>
          </p:cNvSpPr>
          <p:nvPr/>
        </p:nvSpPr>
        <p:spPr>
          <a:xfrm>
            <a:off x="7573729" y="3648182"/>
            <a:ext cx="6019800" cy="52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! </a:t>
            </a:r>
            <a:endParaRPr lang="hr-HR" sz="2000" i="1" dirty="0"/>
          </a:p>
        </p:txBody>
      </p:sp>
      <p:pic>
        <p:nvPicPr>
          <p:cNvPr id="8" name="07_07_Rules_rules">
            <a:hlinkClick r:id="" action="ppaction://media"/>
            <a:extLst>
              <a:ext uri="{FF2B5EF4-FFF2-40B4-BE49-F238E27FC236}">
                <a16:creationId xmlns:a16="http://schemas.microsoft.com/office/drawing/2014/main" id="{5ADF0D72-AA6A-4FB1-80CB-57BA13986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19930" y="1487050"/>
            <a:ext cx="609600" cy="609600"/>
          </a:xfrm>
          <a:prstGeom prst="rect">
            <a:avLst/>
          </a:prstGeom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30E67845-C015-4E9B-9C19-FB2BF17B2E4E}"/>
              </a:ext>
            </a:extLst>
          </p:cNvPr>
          <p:cNvSpPr txBox="1">
            <a:spLocks/>
          </p:cNvSpPr>
          <p:nvPr/>
        </p:nvSpPr>
        <p:spPr>
          <a:xfrm>
            <a:off x="910358" y="4995560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87FE4E5D-CDBB-45C0-87CF-9CE40F2FF297}"/>
              </a:ext>
            </a:extLst>
          </p:cNvPr>
          <p:cNvSpPr txBox="1">
            <a:spLocks/>
          </p:cNvSpPr>
          <p:nvPr/>
        </p:nvSpPr>
        <p:spPr>
          <a:xfrm>
            <a:off x="910358" y="4362785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39CFD8B4-48F5-4280-8B45-E9EDF357A677}"/>
              </a:ext>
            </a:extLst>
          </p:cNvPr>
          <p:cNvSpPr txBox="1">
            <a:spLocks/>
          </p:cNvSpPr>
          <p:nvPr/>
        </p:nvSpPr>
        <p:spPr>
          <a:xfrm>
            <a:off x="910358" y="4054984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FBC35D28-6E22-4E21-94B1-4B14DCAC216E}"/>
              </a:ext>
            </a:extLst>
          </p:cNvPr>
          <p:cNvSpPr txBox="1">
            <a:spLocks/>
          </p:cNvSpPr>
          <p:nvPr/>
        </p:nvSpPr>
        <p:spPr>
          <a:xfrm>
            <a:off x="910358" y="4679233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041A6D5-B2DA-422A-B218-40AFBE5F8285}"/>
              </a:ext>
            </a:extLst>
          </p:cNvPr>
          <p:cNvSpPr txBox="1">
            <a:spLocks/>
          </p:cNvSpPr>
          <p:nvPr/>
        </p:nvSpPr>
        <p:spPr>
          <a:xfrm>
            <a:off x="910358" y="5312008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ECAAB6A6-B5EC-417A-A2A5-0A84E782BB96}"/>
              </a:ext>
            </a:extLst>
          </p:cNvPr>
          <p:cNvSpPr txBox="1">
            <a:spLocks/>
          </p:cNvSpPr>
          <p:nvPr/>
        </p:nvSpPr>
        <p:spPr>
          <a:xfrm>
            <a:off x="910358" y="5615323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7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03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" y="94486"/>
            <a:ext cx="3644277" cy="666902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4031938" y="1967019"/>
            <a:ext cx="6551691" cy="2114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Listen </a:t>
            </a:r>
            <a:r>
              <a:rPr lang="hr-HR" sz="2000" b="1" dirty="0" err="1"/>
              <a:t>again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choose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correct</a:t>
            </a:r>
            <a:r>
              <a:rPr lang="hr-HR" sz="2000" b="1" dirty="0"/>
              <a:t> </a:t>
            </a:r>
            <a:r>
              <a:rPr lang="hr-HR" sz="2000" b="1" dirty="0" err="1"/>
              <a:t>answers</a:t>
            </a:r>
            <a:r>
              <a:rPr lang="hr-HR" sz="2000" b="1" dirty="0"/>
              <a:t>.</a:t>
            </a:r>
          </a:p>
          <a:p>
            <a:pPr marL="0" indent="0">
              <a:buNone/>
            </a:pPr>
            <a:r>
              <a:rPr lang="hr-HR" sz="2000" i="1" dirty="0"/>
              <a:t>Poslušaj zvučni zapis na sljedećoj poveznici još jednom i zaokruži točan odgovor.</a:t>
            </a:r>
          </a:p>
          <a:p>
            <a:pPr marL="0" indent="0">
              <a:buNone/>
            </a:pPr>
            <a:r>
              <a:rPr lang="hr-HR" sz="2000" i="1" dirty="0">
                <a:hlinkClick r:id="rId5"/>
              </a:rPr>
              <a:t>https://www.e-sfera.hr/dodatni-digitalni-sadrzaji/2b4c39f1-7fb9-4131-a918-afcf0d94e580/assets/audio/06_u1__l7_rules__rules_2.mp3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8" name="07_07_Rules_rules">
            <a:hlinkClick r:id="" action="ppaction://media"/>
            <a:extLst>
              <a:ext uri="{FF2B5EF4-FFF2-40B4-BE49-F238E27FC236}">
                <a16:creationId xmlns:a16="http://schemas.microsoft.com/office/drawing/2014/main" id="{5ADF0D72-AA6A-4FB1-80CB-57BA13986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04020" y="3124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3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4557E88D-D624-48E5-91A5-E5ECAE5B99A9}"/>
              </a:ext>
            </a:extLst>
          </p:cNvPr>
          <p:cNvSpPr txBox="1">
            <a:spLocks/>
          </p:cNvSpPr>
          <p:nvPr/>
        </p:nvSpPr>
        <p:spPr>
          <a:xfrm>
            <a:off x="192928" y="783139"/>
            <a:ext cx="6614065" cy="67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to set the limit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to complain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punishment</a:t>
            </a:r>
          </a:p>
          <a:p>
            <a:pPr marL="0" indent="0">
              <a:buNone/>
            </a:pPr>
            <a:r>
              <a:rPr lang="en-US" sz="2000" b="1" dirty="0"/>
              <a:t>to keep one’s room neat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a lack of authority</a:t>
            </a:r>
          </a:p>
          <a:p>
            <a:pPr marL="0" indent="0">
              <a:buNone/>
            </a:pPr>
            <a:r>
              <a:rPr lang="en-US" sz="2000" b="1" dirty="0"/>
              <a:t>reasonable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a</a:t>
            </a:r>
            <a:r>
              <a:rPr lang="en-US" sz="2000" b="1" dirty="0"/>
              <a:t>busing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to stick to the rules</a:t>
            </a:r>
          </a:p>
          <a:p>
            <a:pPr marL="0" indent="0">
              <a:buNone/>
            </a:pPr>
            <a:r>
              <a:rPr lang="hr-HR" sz="2000" b="1" dirty="0"/>
              <a:t>a</a:t>
            </a:r>
            <a:r>
              <a:rPr lang="en-US" sz="2000" b="1" dirty="0" err="1"/>
              <a:t>rguments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m</a:t>
            </a:r>
            <a:r>
              <a:rPr lang="en-US" sz="2000" b="1" dirty="0" err="1"/>
              <a:t>ature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r</a:t>
            </a:r>
            <a:r>
              <a:rPr lang="en-US" sz="2000" b="1" dirty="0" err="1"/>
              <a:t>espectfu</a:t>
            </a:r>
            <a:r>
              <a:rPr lang="hr-HR" sz="2000" b="1" dirty="0"/>
              <a:t>l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B8194C8-316C-4C16-9BA4-10816AA7DD6C}"/>
              </a:ext>
            </a:extLst>
          </p:cNvPr>
          <p:cNvSpPr txBox="1">
            <a:spLocks/>
          </p:cNvSpPr>
          <p:nvPr/>
        </p:nvSpPr>
        <p:spPr>
          <a:xfrm>
            <a:off x="6012950" y="417862"/>
            <a:ext cx="3175099" cy="67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to negotiate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t</a:t>
            </a:r>
            <a:r>
              <a:rPr lang="en-US" sz="2000" b="1" dirty="0"/>
              <a:t>o</a:t>
            </a:r>
            <a:r>
              <a:rPr lang="hr-HR" sz="2000" b="1" dirty="0"/>
              <a:t> </a:t>
            </a:r>
            <a:r>
              <a:rPr lang="en-US" sz="2000" b="1" dirty="0"/>
              <a:t>extend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a </a:t>
            </a:r>
            <a:r>
              <a:rPr lang="hr-HR" sz="2000" b="1" dirty="0" err="1"/>
              <a:t>curfew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to whine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to beg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to throw a</a:t>
            </a:r>
            <a:r>
              <a:rPr lang="hr-HR" sz="2000" b="1" dirty="0"/>
              <a:t> </a:t>
            </a:r>
            <a:r>
              <a:rPr lang="en-US" sz="2000" b="1" dirty="0"/>
              <a:t>temper tantrum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a solution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a sleepover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i</a:t>
            </a:r>
            <a:r>
              <a:rPr lang="en-US" sz="2000" b="1" dirty="0"/>
              <a:t>n</a:t>
            </a:r>
            <a:r>
              <a:rPr lang="hr-HR" sz="2000" b="1" dirty="0"/>
              <a:t> </a:t>
            </a:r>
            <a:r>
              <a:rPr lang="en-US" sz="2000" b="1" dirty="0"/>
              <a:t>spite of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a win-win situation/result</a:t>
            </a:r>
            <a:endParaRPr lang="hr-HR" sz="2000" b="1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1CF4FC86-9854-43D9-B2B8-70DF788E69DD}"/>
              </a:ext>
            </a:extLst>
          </p:cNvPr>
          <p:cNvSpPr txBox="1">
            <a:spLocks/>
          </p:cNvSpPr>
          <p:nvPr/>
        </p:nvSpPr>
        <p:spPr>
          <a:xfrm>
            <a:off x="2898627" y="783139"/>
            <a:ext cx="4647508" cy="478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postaviti granice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žaliti se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kazna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imati čistu sobu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nedostatak autoriteta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razuman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zloupotrijebiti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držati se pravila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argumenti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zreli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pun poštovanja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F05CB6B5-0132-451F-8864-05DD7195B7C3}"/>
              </a:ext>
            </a:extLst>
          </p:cNvPr>
          <p:cNvSpPr txBox="1">
            <a:spLocks/>
          </p:cNvSpPr>
          <p:nvPr/>
        </p:nvSpPr>
        <p:spPr>
          <a:xfrm>
            <a:off x="9040869" y="1180843"/>
            <a:ext cx="3376987" cy="478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pregovarati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proširiti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vrijeme dolaska kući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cmizdriti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moliti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imati ispad bijesa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rješenje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prespavati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unatoč 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situacija u kojoj su svi zadovoljni</a:t>
            </a:r>
          </a:p>
        </p:txBody>
      </p:sp>
    </p:spTree>
    <p:extLst>
      <p:ext uri="{BB962C8B-B14F-4D97-AF65-F5344CB8AC3E}">
        <p14:creationId xmlns:p14="http://schemas.microsoft.com/office/powerpoint/2010/main" val="40033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" y="94486"/>
            <a:ext cx="3644277" cy="666902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4031938" y="1967019"/>
            <a:ext cx="6551691" cy="2114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Listen </a:t>
            </a:r>
            <a:r>
              <a:rPr lang="hr-HR" sz="2000" b="1" dirty="0" err="1"/>
              <a:t>again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choose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correct</a:t>
            </a:r>
            <a:r>
              <a:rPr lang="hr-HR" sz="2000" b="1" dirty="0"/>
              <a:t> </a:t>
            </a:r>
            <a:r>
              <a:rPr lang="hr-HR" sz="2000" b="1" dirty="0" err="1"/>
              <a:t>answers</a:t>
            </a:r>
            <a:r>
              <a:rPr lang="hr-HR" sz="2000" b="1" dirty="0"/>
              <a:t>.</a:t>
            </a:r>
          </a:p>
          <a:p>
            <a:pPr marL="0" indent="0">
              <a:buNone/>
            </a:pPr>
            <a:r>
              <a:rPr lang="hr-HR" sz="2000" i="1" dirty="0">
                <a:hlinkClick r:id="rId5"/>
              </a:rPr>
              <a:t>https://www.e-sfera.hr/dodatni-digitalni-sadrzaji/2b4c39f1-7fb9-4131-a918-afcf0d94e580/assets/audio/06_u1__l7_rules__rules_2.mp3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1ABC0B8-904E-4A5B-904C-ABDDEA0E1612}"/>
              </a:ext>
            </a:extLst>
          </p:cNvPr>
          <p:cNvSpPr txBox="1">
            <a:spLocks/>
          </p:cNvSpPr>
          <p:nvPr/>
        </p:nvSpPr>
        <p:spPr>
          <a:xfrm>
            <a:off x="4031938" y="4593063"/>
            <a:ext cx="6019800" cy="134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! </a:t>
            </a:r>
          </a:p>
        </p:txBody>
      </p:sp>
      <p:pic>
        <p:nvPicPr>
          <p:cNvPr id="8" name="07_07_Rules_rules">
            <a:hlinkClick r:id="" action="ppaction://media"/>
            <a:extLst>
              <a:ext uri="{FF2B5EF4-FFF2-40B4-BE49-F238E27FC236}">
                <a16:creationId xmlns:a16="http://schemas.microsoft.com/office/drawing/2014/main" id="{5ADF0D72-AA6A-4FB1-80CB-57BA13986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9930" y="1487050"/>
            <a:ext cx="609600" cy="609600"/>
          </a:xfrm>
          <a:prstGeom prst="rect">
            <a:avLst/>
          </a:prstGeom>
        </p:spPr>
      </p:pic>
      <p:pic>
        <p:nvPicPr>
          <p:cNvPr id="9" name="Picture 4" descr="Vidi izvornu sliku">
            <a:extLst>
              <a:ext uri="{FF2B5EF4-FFF2-40B4-BE49-F238E27FC236}">
                <a16:creationId xmlns:a16="http://schemas.microsoft.com/office/drawing/2014/main" id="{17CA89FB-5644-430A-84B3-DBF51B65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8" y="561860"/>
            <a:ext cx="309699" cy="3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309EDE13-24F5-44FC-B32B-9EFFFDB6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7" y="1834415"/>
            <a:ext cx="309699" cy="3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4C25A6B2-D7BF-487F-B76D-4A8E2A483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6" y="2583508"/>
            <a:ext cx="309699" cy="3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A951769A-27AB-486B-9A3C-98947BA47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1" y="3498310"/>
            <a:ext cx="309699" cy="3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B39BB95F-684E-46F2-8317-4B2E947A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7" y="4413112"/>
            <a:ext cx="309699" cy="3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AD8695FC-3938-47D2-B5BA-4369EAFF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7" y="5519958"/>
            <a:ext cx="309699" cy="3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C2614F76-F2A8-42B0-8B4D-BA8E87FF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6" y="6050605"/>
            <a:ext cx="309699" cy="3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3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342" y="287576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/>
              <a:t>Workbook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17.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5" y="268576"/>
            <a:ext cx="4186410" cy="5584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7" y="2572320"/>
            <a:ext cx="11482042" cy="401710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10815"/>
            <a:ext cx="5124964" cy="683636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30EE1A-D0BF-4061-8748-B91F9ED88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9" y="842103"/>
            <a:ext cx="8883271" cy="556065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A9B90E22-2FC6-4290-8A2C-871A1C369067}"/>
              </a:ext>
            </a:extLst>
          </p:cNvPr>
          <p:cNvSpPr txBox="1">
            <a:spLocks/>
          </p:cNvSpPr>
          <p:nvPr/>
        </p:nvSpPr>
        <p:spPr>
          <a:xfrm>
            <a:off x="9344815" y="1152524"/>
            <a:ext cx="2668319" cy="4552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How can you prove</a:t>
            </a:r>
            <a:r>
              <a:rPr lang="hr-HR" sz="2000" b="1" dirty="0"/>
              <a:t> </a:t>
            </a:r>
            <a:r>
              <a:rPr lang="en-US" sz="2000" b="1" dirty="0"/>
              <a:t>to your parents that you are responsible? </a:t>
            </a:r>
            <a:endParaRPr lang="hr-HR" sz="2000" b="1" dirty="0"/>
          </a:p>
          <a:p>
            <a:pPr marL="0" indent="0" algn="ctr">
              <a:buNone/>
            </a:pPr>
            <a:r>
              <a:rPr lang="en-US" sz="2000" b="1" dirty="0"/>
              <a:t>What</a:t>
            </a:r>
            <a:r>
              <a:rPr lang="hr-HR" sz="2000" b="1" dirty="0"/>
              <a:t> </a:t>
            </a:r>
            <a:r>
              <a:rPr lang="en-US" sz="2000" b="1" dirty="0"/>
              <a:t>can you do to extend your curfew?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 algn="ctr">
              <a:buNone/>
            </a:pPr>
            <a:r>
              <a:rPr lang="en-US" sz="2000" b="1" dirty="0"/>
              <a:t>What will</a:t>
            </a:r>
            <a:r>
              <a:rPr lang="hr-HR" sz="2000" b="1" dirty="0"/>
              <a:t> </a:t>
            </a:r>
            <a:r>
              <a:rPr lang="en-US" sz="2000" b="1" dirty="0"/>
              <a:t>make you look more serious when talking to</a:t>
            </a:r>
            <a:r>
              <a:rPr lang="hr-HR" sz="2000" b="1" dirty="0"/>
              <a:t> </a:t>
            </a:r>
            <a:r>
              <a:rPr lang="en-US" sz="2000" b="1" dirty="0"/>
              <a:t>your parents?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 algn="ctr">
              <a:buNone/>
            </a:pPr>
            <a:endParaRPr lang="hr-HR" sz="2000" i="1" dirty="0"/>
          </a:p>
          <a:p>
            <a:pPr marL="0" indent="0" algn="ctr">
              <a:buNone/>
            </a:pPr>
            <a:r>
              <a:rPr lang="en-US" sz="2000" b="1" dirty="0"/>
              <a:t>What is it that you should or</a:t>
            </a:r>
            <a:r>
              <a:rPr lang="hr-HR" sz="2000" b="1" dirty="0"/>
              <a:t> </a:t>
            </a:r>
            <a:r>
              <a:rPr lang="en-US" sz="2000" b="1" dirty="0"/>
              <a:t>shouldn’t do if you want to reach a win-win</a:t>
            </a:r>
            <a:r>
              <a:rPr lang="hr-HR" sz="2000" b="1" dirty="0"/>
              <a:t> </a:t>
            </a:r>
            <a:r>
              <a:rPr lang="en-US" sz="2000" b="1" dirty="0"/>
              <a:t>solution to your problem?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 algn="ctr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41442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247" y="1889354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/>
              <a:t>Workbook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17.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37" y="986025"/>
            <a:ext cx="4186410" cy="5584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7" y="4111447"/>
            <a:ext cx="11482042" cy="175264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C9D824BF-44F0-42F4-8B83-D723209AD0FC}"/>
              </a:ext>
            </a:extLst>
          </p:cNvPr>
          <p:cNvSpPr/>
          <p:nvPr/>
        </p:nvSpPr>
        <p:spPr>
          <a:xfrm>
            <a:off x="4473247" y="993913"/>
            <a:ext cx="589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</a:p>
          <a:p>
            <a:r>
              <a:rPr lang="hr-HR" sz="2000" dirty="0">
                <a:hlinkClick r:id="rId4"/>
              </a:rPr>
              <a:t>https://learningapps.org/watch?v=pe30ecgwc20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3501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43" y="1500317"/>
            <a:ext cx="10698709" cy="467030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9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315</Words>
  <Application>Microsoft Office PowerPoint</Application>
  <PresentationFormat>Widescreen</PresentationFormat>
  <Paragraphs>72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UNIT 1;  With you from the start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110</cp:revision>
  <dcterms:created xsi:type="dcterms:W3CDTF">2020-09-12T11:20:19Z</dcterms:created>
  <dcterms:modified xsi:type="dcterms:W3CDTF">2022-09-04T20:06:19Z</dcterms:modified>
</cp:coreProperties>
</file>